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75" r:id="rId2"/>
    <p:sldId id="276" r:id="rId3"/>
    <p:sldId id="298" r:id="rId4"/>
    <p:sldId id="297" r:id="rId5"/>
    <p:sldId id="304" r:id="rId6"/>
    <p:sldId id="306" r:id="rId7"/>
    <p:sldId id="307" r:id="rId8"/>
    <p:sldId id="308" r:id="rId9"/>
    <p:sldId id="305" r:id="rId10"/>
    <p:sldId id="296" r:id="rId11"/>
    <p:sldId id="313" r:id="rId12"/>
    <p:sldId id="278" r:id="rId13"/>
    <p:sldId id="314" r:id="rId14"/>
    <p:sldId id="315" r:id="rId15"/>
    <p:sldId id="316" r:id="rId16"/>
    <p:sldId id="317" r:id="rId17"/>
    <p:sldId id="309" r:id="rId18"/>
    <p:sldId id="318" r:id="rId19"/>
    <p:sldId id="285" r:id="rId20"/>
    <p:sldId id="31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4825A-5743-5244-9A6A-A44FA0196EB8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EF956-22D0-654C-A1C0-2E1D99D3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05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4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52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35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6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9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6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</a:t>
            </a:r>
            <a:r>
              <a:rPr lang="en-US" dirty="0" err="1"/>
              <a:t>interquartuile</a:t>
            </a:r>
            <a:r>
              <a:rPr lang="en-US" dirty="0"/>
              <a:t> region is entirely in the </a:t>
            </a:r>
            <a:r>
              <a:rPr lang="en-US" dirty="0" err="1"/>
              <a:t>nagtive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Not sure if GO enrichment of these genes can be insightful/meaningful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85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</a:t>
            </a:r>
            <a:r>
              <a:rPr lang="en-US" dirty="0" err="1"/>
              <a:t>interquartuile</a:t>
            </a:r>
            <a:r>
              <a:rPr lang="en-US" dirty="0"/>
              <a:t> region is entirely in the </a:t>
            </a:r>
            <a:r>
              <a:rPr lang="en-US" dirty="0" err="1"/>
              <a:t>nagtive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Not sure if GO enrichment of these genes can be insightful/meaningful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1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</a:t>
            </a:r>
            <a:r>
              <a:rPr lang="en-US" dirty="0" err="1"/>
              <a:t>genebody</a:t>
            </a:r>
            <a:r>
              <a:rPr lang="en-US" dirty="0"/>
              <a:t> signature genes correlate positively and for them,  the correlations for CGI and non-CGI promoters behave opposite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2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0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</a:t>
            </a:r>
            <a:r>
              <a:rPr lang="en-US" dirty="0" err="1"/>
              <a:t>genebody</a:t>
            </a:r>
            <a:r>
              <a:rPr lang="en-US" dirty="0"/>
              <a:t> signature genes correlate positively and for them,  the correlations for CGI and non-CGI promoters behave opposite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see where we can expect more meaningful associations within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4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69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6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variation in methylome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5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6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variation in methylome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rgbClr val="92D05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Britannic Bold" panose="020B0903060703020204" pitchFamily="34" charset="77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6AF49-FDFA-A241-BA8B-B1CE2AF0D0AE}"/>
              </a:ext>
            </a:extLst>
          </p:cNvPr>
          <p:cNvSpPr txBox="1"/>
          <p:nvPr/>
        </p:nvSpPr>
        <p:spPr>
          <a:xfrm>
            <a:off x="3222061" y="0"/>
            <a:ext cx="557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Bsseq</a:t>
            </a:r>
            <a:r>
              <a:rPr lang="en-US" sz="3200" b="1" dirty="0"/>
              <a:t> Data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F002-2C9D-EF41-A244-E4A6781AEAD7}"/>
              </a:ext>
            </a:extLst>
          </p:cNvPr>
          <p:cNvSpPr txBox="1"/>
          <p:nvPr/>
        </p:nvSpPr>
        <p:spPr>
          <a:xfrm>
            <a:off x="146519" y="1169550"/>
            <a:ext cx="4073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600" b="1" dirty="0">
                <a:solidFill>
                  <a:schemeClr val="accent5"/>
                </a:solidFill>
              </a:rPr>
              <a:t>Total CpG content calculated as twice the top strand </a:t>
            </a:r>
            <a:r>
              <a:rPr lang="en-US" sz="1600" b="1" dirty="0" err="1">
                <a:solidFill>
                  <a:schemeClr val="accent5"/>
                </a:solidFill>
              </a:rPr>
              <a:t>CpGs</a:t>
            </a:r>
            <a:r>
              <a:rPr lang="en-US" sz="1600" b="1" dirty="0">
                <a:solidFill>
                  <a:schemeClr val="accent5"/>
                </a:solidFill>
              </a:rPr>
              <a:t> for whole genome and genomic contexts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596E4-334F-5144-9772-D26BFA1E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37" y="1490679"/>
            <a:ext cx="6983160" cy="5202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98074-28B6-C74E-A8C1-D168D3D1C016}"/>
              </a:ext>
            </a:extLst>
          </p:cNvPr>
          <p:cNvSpPr txBox="1"/>
          <p:nvPr/>
        </p:nvSpPr>
        <p:spPr>
          <a:xfrm>
            <a:off x="119642" y="584775"/>
            <a:ext cx="407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Cell QC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C056C-CD98-D14B-9A7B-76C9EDA4B362}"/>
              </a:ext>
            </a:extLst>
          </p:cNvPr>
          <p:cNvSpPr txBox="1"/>
          <p:nvPr/>
        </p:nvSpPr>
        <p:spPr>
          <a:xfrm>
            <a:off x="5332576" y="1182902"/>
            <a:ext cx="587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CpG Coverage vs Transcriptome Library Size – matching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149E1-E7F0-EF44-9170-6D43A750C72E}"/>
              </a:ext>
            </a:extLst>
          </p:cNvPr>
          <p:cNvSpPr txBox="1"/>
          <p:nvPr/>
        </p:nvSpPr>
        <p:spPr>
          <a:xfrm>
            <a:off x="193703" y="4107234"/>
            <a:ext cx="40732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b="1" dirty="0">
              <a:solidFill>
                <a:srgbClr val="92D05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No outliers in terms of transcriptome library sizes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Average CpG coverage of ~ 5%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Average Transcriptome library size ~ 6.9 M</a:t>
            </a:r>
          </a:p>
        </p:txBody>
      </p:sp>
    </p:spTree>
    <p:extLst>
      <p:ext uri="{BB962C8B-B14F-4D97-AF65-F5344CB8AC3E}">
        <p14:creationId xmlns:p14="http://schemas.microsoft.com/office/powerpoint/2010/main" val="378564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68F002-2C9D-EF41-A244-E4A6781AEAD7}"/>
              </a:ext>
            </a:extLst>
          </p:cNvPr>
          <p:cNvSpPr txBox="1"/>
          <p:nvPr/>
        </p:nvSpPr>
        <p:spPr>
          <a:xfrm>
            <a:off x="0" y="782443"/>
            <a:ext cx="834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b="1" dirty="0">
                <a:solidFill>
                  <a:schemeClr val="accent5"/>
                </a:solidFill>
              </a:rPr>
              <a:t>Variation in methylation by context – 4 clusters for transcriptome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40337-0655-0B4F-8CB5-B853D1F09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79" y="1178908"/>
            <a:ext cx="4410506" cy="2665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781D98-1AB3-424B-8500-AFE6A6154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79" y="3959678"/>
            <a:ext cx="4426319" cy="2665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520410-6DB1-F24C-951F-1357674C6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214" y="1223773"/>
            <a:ext cx="4426319" cy="2667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3BD4C-49FD-F547-A75C-43523DFB2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121" y="3970070"/>
            <a:ext cx="4410506" cy="265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6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68F002-2C9D-EF41-A244-E4A6781AEAD7}"/>
              </a:ext>
            </a:extLst>
          </p:cNvPr>
          <p:cNvSpPr txBox="1"/>
          <p:nvPr/>
        </p:nvSpPr>
        <p:spPr>
          <a:xfrm>
            <a:off x="146519" y="1169550"/>
            <a:ext cx="4073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600" b="1" dirty="0">
                <a:solidFill>
                  <a:schemeClr val="accent5"/>
                </a:solidFill>
              </a:rPr>
              <a:t>Total CpG content calculated as twice the top strand </a:t>
            </a:r>
            <a:r>
              <a:rPr lang="en-US" sz="1600" b="1" dirty="0" err="1">
                <a:solidFill>
                  <a:schemeClr val="accent5"/>
                </a:solidFill>
              </a:rPr>
              <a:t>CpGs</a:t>
            </a:r>
            <a:r>
              <a:rPr lang="en-US" sz="1600" b="1" dirty="0">
                <a:solidFill>
                  <a:schemeClr val="accent5"/>
                </a:solidFill>
              </a:rPr>
              <a:t> for whole genome and genomic contexts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596E4-334F-5144-9772-D26BFA1E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37" y="1490679"/>
            <a:ext cx="6983160" cy="5202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98074-28B6-C74E-A8C1-D168D3D1C016}"/>
              </a:ext>
            </a:extLst>
          </p:cNvPr>
          <p:cNvSpPr txBox="1"/>
          <p:nvPr/>
        </p:nvSpPr>
        <p:spPr>
          <a:xfrm>
            <a:off x="119642" y="584775"/>
            <a:ext cx="157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Cell QC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C056C-CD98-D14B-9A7B-76C9EDA4B362}"/>
              </a:ext>
            </a:extLst>
          </p:cNvPr>
          <p:cNvSpPr txBox="1"/>
          <p:nvPr/>
        </p:nvSpPr>
        <p:spPr>
          <a:xfrm>
            <a:off x="5332576" y="1182902"/>
            <a:ext cx="587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CpG Coverage vs Transcriptome Library Size – matching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149E1-E7F0-EF44-9170-6D43A750C72E}"/>
              </a:ext>
            </a:extLst>
          </p:cNvPr>
          <p:cNvSpPr txBox="1"/>
          <p:nvPr/>
        </p:nvSpPr>
        <p:spPr>
          <a:xfrm>
            <a:off x="193703" y="4107234"/>
            <a:ext cx="40732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b="1" dirty="0">
              <a:solidFill>
                <a:srgbClr val="92D05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No outliers in terms of transcriptome library sizes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Average CpG coverage of ~ 5%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Average Transcriptome library size ~ 6.9 M</a:t>
            </a:r>
          </a:p>
        </p:txBody>
      </p:sp>
    </p:spTree>
    <p:extLst>
      <p:ext uri="{BB962C8B-B14F-4D97-AF65-F5344CB8AC3E}">
        <p14:creationId xmlns:p14="http://schemas.microsoft.com/office/powerpoint/2010/main" val="69974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AE6FEB-CC0D-FC40-95DF-CF9B9FD5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3" y="3149202"/>
            <a:ext cx="5834417" cy="36082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9A5C03-8A73-494D-A000-654F1299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29" y="3149201"/>
            <a:ext cx="5834417" cy="3608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FB81F-0E09-6543-9E3E-406391010034}"/>
              </a:ext>
            </a:extLst>
          </p:cNvPr>
          <p:cNvSpPr txBox="1"/>
          <p:nvPr/>
        </p:nvSpPr>
        <p:spPr>
          <a:xfrm>
            <a:off x="6723096" y="2841426"/>
            <a:ext cx="484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B0F0"/>
                </a:solidFill>
              </a:defRPr>
            </a:lvl1pPr>
          </a:lstStyle>
          <a:p>
            <a:r>
              <a:rPr lang="en-US"/>
              <a:t>Number of </a:t>
            </a:r>
            <a:r>
              <a:rPr lang="en-US" dirty="0"/>
              <a:t>CpG </a:t>
            </a:r>
            <a:r>
              <a:rPr lang="en-US"/>
              <a:t>sites </a:t>
            </a:r>
            <a:r>
              <a:rPr lang="en-US" dirty="0"/>
              <a:t>covered (log </a:t>
            </a:r>
            <a:r>
              <a:rPr lang="en-US"/>
              <a:t>scale)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DBC8F-2079-1B4C-A192-1B3C7A70473F}"/>
              </a:ext>
            </a:extLst>
          </p:cNvPr>
          <p:cNvSpPr txBox="1"/>
          <p:nvPr/>
        </p:nvSpPr>
        <p:spPr>
          <a:xfrm>
            <a:off x="1382991" y="2841427"/>
            <a:ext cx="362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0B0F0"/>
                </a:solidFill>
              </a:rPr>
              <a:t>Proportion of CpG sites covered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1548A-4250-7944-B2A9-CBCE90E98427}"/>
              </a:ext>
            </a:extLst>
          </p:cNvPr>
          <p:cNvSpPr txBox="1"/>
          <p:nvPr/>
        </p:nvSpPr>
        <p:spPr>
          <a:xfrm>
            <a:off x="119642" y="584775"/>
            <a:ext cx="438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CpG Coverage by Genomic Context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AEA9A-FB03-1E4D-A060-B6A42CC4078A}"/>
              </a:ext>
            </a:extLst>
          </p:cNvPr>
          <p:cNvSpPr txBox="1"/>
          <p:nvPr/>
        </p:nvSpPr>
        <p:spPr>
          <a:xfrm>
            <a:off x="119641" y="868049"/>
            <a:ext cx="11280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CpG content calculated as twice the top strand </a:t>
            </a:r>
            <a:r>
              <a:rPr lang="en-US" sz="1400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CpGs</a:t>
            </a: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whole genome and genomic contexts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1A58C-B15F-7945-BA0B-CE03479FAC30}"/>
              </a:ext>
            </a:extLst>
          </p:cNvPr>
          <p:cNvSpPr txBox="1"/>
          <p:nvPr/>
        </p:nvSpPr>
        <p:spPr>
          <a:xfrm>
            <a:off x="59478" y="1422047"/>
            <a:ext cx="89670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b="1" dirty="0">
              <a:solidFill>
                <a:srgbClr val="92D05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The proportion of sites covered is the highest in promoter located at CGI regions.</a:t>
            </a:r>
          </a:p>
        </p:txBody>
      </p:sp>
    </p:spTree>
    <p:extLst>
      <p:ext uri="{BB962C8B-B14F-4D97-AF65-F5344CB8AC3E}">
        <p14:creationId xmlns:p14="http://schemas.microsoft.com/office/powerpoint/2010/main" val="2400842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91681-BC1E-1C4B-835A-B5BEAF2B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27" y="3149201"/>
            <a:ext cx="5834419" cy="3608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18DBAF-2A3E-D548-9FD5-72634C7BB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3" y="3149201"/>
            <a:ext cx="5834419" cy="3608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FB81F-0E09-6543-9E3E-406391010034}"/>
              </a:ext>
            </a:extLst>
          </p:cNvPr>
          <p:cNvSpPr txBox="1"/>
          <p:nvPr/>
        </p:nvSpPr>
        <p:spPr>
          <a:xfrm>
            <a:off x="6723096" y="2841426"/>
            <a:ext cx="484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B0F0"/>
                </a:solidFill>
              </a:defRPr>
            </a:lvl1pPr>
          </a:lstStyle>
          <a:p>
            <a:r>
              <a:rPr lang="en-AU" dirty="0"/>
              <a:t>Average methylation 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DBC8F-2079-1B4C-A192-1B3C7A70473F}"/>
              </a:ext>
            </a:extLst>
          </p:cNvPr>
          <p:cNvSpPr txBox="1"/>
          <p:nvPr/>
        </p:nvSpPr>
        <p:spPr>
          <a:xfrm>
            <a:off x="1382991" y="2841427"/>
            <a:ext cx="362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0B0F0"/>
                </a:solidFill>
              </a:rPr>
              <a:t>Variance in methylation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1548A-4250-7944-B2A9-CBCE90E98427}"/>
              </a:ext>
            </a:extLst>
          </p:cNvPr>
          <p:cNvSpPr txBox="1"/>
          <p:nvPr/>
        </p:nvSpPr>
        <p:spPr>
          <a:xfrm>
            <a:off x="119641" y="584775"/>
            <a:ext cx="755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Methylation rate and heterogeneity by Genomic Context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AEA9A-FB03-1E4D-A060-B6A42CC4078A}"/>
              </a:ext>
            </a:extLst>
          </p:cNvPr>
          <p:cNvSpPr txBox="1"/>
          <p:nvPr/>
        </p:nvSpPr>
        <p:spPr>
          <a:xfrm>
            <a:off x="119641" y="868049"/>
            <a:ext cx="11280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bias accounted for by using MAP used for methylation rate  and lower bound of variance 95</a:t>
            </a:r>
            <a:r>
              <a:rPr lang="en-US" sz="1400" b="1" baseline="30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%-tile confidence interval.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1A58C-B15F-7945-BA0B-CE03479FAC30}"/>
              </a:ext>
            </a:extLst>
          </p:cNvPr>
          <p:cNvSpPr txBox="1"/>
          <p:nvPr/>
        </p:nvSpPr>
        <p:spPr>
          <a:xfrm>
            <a:off x="119641" y="1511735"/>
            <a:ext cx="11591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b="1" dirty="0">
              <a:solidFill>
                <a:srgbClr val="92D05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The bimodality in promoter regions explained by whether or not they are located in CGI regions, with CGI promoters being hypomethylated.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As expected, intergenic regions are hypermethylated.</a:t>
            </a:r>
          </a:p>
        </p:txBody>
      </p:sp>
    </p:spTree>
    <p:extLst>
      <p:ext uri="{BB962C8B-B14F-4D97-AF65-F5344CB8AC3E}">
        <p14:creationId xmlns:p14="http://schemas.microsoft.com/office/powerpoint/2010/main" val="3268532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FFB81F-0E09-6543-9E3E-406391010034}"/>
              </a:ext>
            </a:extLst>
          </p:cNvPr>
          <p:cNvSpPr txBox="1"/>
          <p:nvPr/>
        </p:nvSpPr>
        <p:spPr>
          <a:xfrm>
            <a:off x="6406967" y="2433857"/>
            <a:ext cx="484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B0F0"/>
                </a:solidFill>
              </a:defRPr>
            </a:lvl1pPr>
          </a:lstStyle>
          <a:p>
            <a:r>
              <a:rPr lang="en-AU" dirty="0"/>
              <a:t>Pairwise Pearson correlation across all genes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1548A-4250-7944-B2A9-CBCE90E98427}"/>
              </a:ext>
            </a:extLst>
          </p:cNvPr>
          <p:cNvSpPr txBox="1"/>
          <p:nvPr/>
        </p:nvSpPr>
        <p:spPr>
          <a:xfrm>
            <a:off x="119641" y="584775"/>
            <a:ext cx="755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Pairwise correlation b/w methylation and 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AEA9A-FB03-1E4D-A060-B6A42CC4078A}"/>
              </a:ext>
            </a:extLst>
          </p:cNvPr>
          <p:cNvSpPr txBox="1"/>
          <p:nvPr/>
        </p:nvSpPr>
        <p:spPr>
          <a:xfrm>
            <a:off x="119641" y="868049"/>
            <a:ext cx="112809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Pearson correlation used – while Spearman also produced similar results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Considering all genes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Intergenic regions ignored as they do not match to a single gene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1A58C-B15F-7945-BA0B-CE03479FAC30}"/>
              </a:ext>
            </a:extLst>
          </p:cNvPr>
          <p:cNvSpPr txBox="1"/>
          <p:nvPr/>
        </p:nvSpPr>
        <p:spPr>
          <a:xfrm>
            <a:off x="119641" y="2065781"/>
            <a:ext cx="73885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b="1" dirty="0">
              <a:solidFill>
                <a:srgbClr val="92D05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Near zero median correlation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5CC7FE-EAB9-A348-AD53-0C3236A5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234" y="2741634"/>
            <a:ext cx="6432549" cy="397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69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4EB48D-CB61-C240-B0DE-AFBC14DD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914" y="3149199"/>
            <a:ext cx="5834418" cy="3605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9FC82-9F13-3949-9C88-5E43925E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1" y="3149199"/>
            <a:ext cx="5834418" cy="3605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FB81F-0E09-6543-9E3E-406391010034}"/>
              </a:ext>
            </a:extLst>
          </p:cNvPr>
          <p:cNvSpPr txBox="1"/>
          <p:nvPr/>
        </p:nvSpPr>
        <p:spPr>
          <a:xfrm>
            <a:off x="6723096" y="2841426"/>
            <a:ext cx="484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After accounting for technical 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DBC8F-2079-1B4C-A192-1B3C7A70473F}"/>
              </a:ext>
            </a:extLst>
          </p:cNvPr>
          <p:cNvSpPr txBox="1"/>
          <p:nvPr/>
        </p:nvSpPr>
        <p:spPr>
          <a:xfrm>
            <a:off x="1382991" y="2841427"/>
            <a:ext cx="362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0B0F0"/>
                </a:solidFill>
              </a:rPr>
              <a:t>Considering total 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1548A-4250-7944-B2A9-CBCE90E98427}"/>
              </a:ext>
            </a:extLst>
          </p:cNvPr>
          <p:cNvSpPr txBox="1"/>
          <p:nvPr/>
        </p:nvSpPr>
        <p:spPr>
          <a:xfrm>
            <a:off x="119641" y="584775"/>
            <a:ext cx="755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6"/>
                </a:solidFill>
              </a:rPr>
              <a:t>Correlation b/w heterogeneity in methylation and 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AEA9A-FB03-1E4D-A060-B6A42CC4078A}"/>
              </a:ext>
            </a:extLst>
          </p:cNvPr>
          <p:cNvSpPr txBox="1"/>
          <p:nvPr/>
        </p:nvSpPr>
        <p:spPr>
          <a:xfrm>
            <a:off x="119641" y="868049"/>
            <a:ext cx="112809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AU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value calculated - height of column indicates the magnitude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AU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bound of variance confidence intervals used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1A58C-B15F-7945-BA0B-CE03479FAC30}"/>
              </a:ext>
            </a:extLst>
          </p:cNvPr>
          <p:cNvSpPr txBox="1"/>
          <p:nvPr/>
        </p:nvSpPr>
        <p:spPr>
          <a:xfrm>
            <a:off x="119641" y="1511735"/>
            <a:ext cx="11591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b="1" dirty="0">
              <a:solidFill>
                <a:srgbClr val="92D05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The </a:t>
            </a:r>
            <a:r>
              <a:rPr lang="en-AU" sz="1600" b="1" dirty="0">
                <a:solidFill>
                  <a:srgbClr val="92D050"/>
                </a:solidFill>
              </a:rPr>
              <a:t>Non-CGI promoter regions most affected by technical variation.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sz="1600" b="1" dirty="0">
                <a:solidFill>
                  <a:srgbClr val="92D050"/>
                </a:solidFill>
              </a:rPr>
              <a:t>The heterogeneity in methylation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6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87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782CEB5-8E68-9B4F-A93D-BF2C720B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1" y="3149199"/>
            <a:ext cx="5839056" cy="3608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E0CD2-8F3C-F64B-938B-E64A87E4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276" y="3149198"/>
            <a:ext cx="5839056" cy="3608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FB81F-0E09-6543-9E3E-406391010034}"/>
              </a:ext>
            </a:extLst>
          </p:cNvPr>
          <p:cNvSpPr txBox="1"/>
          <p:nvPr/>
        </p:nvSpPr>
        <p:spPr>
          <a:xfrm>
            <a:off x="6723096" y="2841426"/>
            <a:ext cx="484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After accounting for technical 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DBC8F-2079-1B4C-A192-1B3C7A70473F}"/>
              </a:ext>
            </a:extLst>
          </p:cNvPr>
          <p:cNvSpPr txBox="1"/>
          <p:nvPr/>
        </p:nvSpPr>
        <p:spPr>
          <a:xfrm>
            <a:off x="1382991" y="2841427"/>
            <a:ext cx="362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0B0F0"/>
                </a:solidFill>
              </a:rPr>
              <a:t>Considering total 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1548A-4250-7944-B2A9-CBCE90E98427}"/>
              </a:ext>
            </a:extLst>
          </p:cNvPr>
          <p:cNvSpPr txBox="1"/>
          <p:nvPr/>
        </p:nvSpPr>
        <p:spPr>
          <a:xfrm>
            <a:off x="119641" y="584775"/>
            <a:ext cx="755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6"/>
                </a:solidFill>
              </a:rPr>
              <a:t>Correlation b/w heterogeneity in methylation and expression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1A58C-B15F-7945-BA0B-CE03479FAC30}"/>
              </a:ext>
            </a:extLst>
          </p:cNvPr>
          <p:cNvSpPr txBox="1"/>
          <p:nvPr/>
        </p:nvSpPr>
        <p:spPr>
          <a:xfrm>
            <a:off x="119641" y="1511735"/>
            <a:ext cx="11591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b="1" dirty="0">
              <a:solidFill>
                <a:srgbClr val="92D05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Rather consistent positive correlation b/w heterogeneity b/w the two datasets when accounting for technical variation.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rgbClr val="92D050"/>
                </a:solidFill>
              </a:rPr>
              <a:t>p-values can be affected by small sample size as well.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B87F74-A63B-8646-84C6-CC5E61487A29}"/>
              </a:ext>
            </a:extLst>
          </p:cNvPr>
          <p:cNvSpPr txBox="1"/>
          <p:nvPr/>
        </p:nvSpPr>
        <p:spPr>
          <a:xfrm>
            <a:off x="119641" y="868049"/>
            <a:ext cx="11280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AU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Questions: Are the correlations being affected by outliers from methylation variance data?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AU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interquartile regions from the methylation variance separately</a:t>
            </a:r>
            <a:endParaRPr lang="en-US" sz="14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6AF49-FDFA-A241-BA8B-B1CE2AF0D0AE}"/>
              </a:ext>
            </a:extLst>
          </p:cNvPr>
          <p:cNvSpPr txBox="1"/>
          <p:nvPr/>
        </p:nvSpPr>
        <p:spPr>
          <a:xfrm>
            <a:off x="3196424" y="156555"/>
            <a:ext cx="557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sPLS</a:t>
            </a:r>
            <a:r>
              <a:rPr lang="en-US" sz="3200" b="1" dirty="0"/>
              <a:t> - Promoter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232B8-8188-DF4C-98E0-39E4A2AB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58" y="1006989"/>
            <a:ext cx="3867449" cy="2791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7E74B-21AC-6146-A3F3-EA3C867A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118" y="1006989"/>
            <a:ext cx="4445001" cy="276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126EC8-8C6B-7F4E-821C-8EA21E234D46}"/>
              </a:ext>
            </a:extLst>
          </p:cNvPr>
          <p:cNvSpPr txBox="1"/>
          <p:nvPr/>
        </p:nvSpPr>
        <p:spPr>
          <a:xfrm>
            <a:off x="59821" y="1074524"/>
            <a:ext cx="3560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Genes on main </a:t>
            </a:r>
            <a:r>
              <a:rPr lang="en-US" sz="1600" b="1" dirty="0" err="1"/>
              <a:t>spls</a:t>
            </a:r>
            <a:r>
              <a:rPr lang="en-US" sz="1600" b="1" dirty="0"/>
              <a:t> component are characterized by negative correlation b/w their promoter methylome and transcriptome.</a:t>
            </a:r>
          </a:p>
        </p:txBody>
      </p:sp>
    </p:spTree>
    <p:extLst>
      <p:ext uri="{BB962C8B-B14F-4D97-AF65-F5344CB8AC3E}">
        <p14:creationId xmlns:p14="http://schemas.microsoft.com/office/powerpoint/2010/main" val="421656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6AF49-FDFA-A241-BA8B-B1CE2AF0D0AE}"/>
              </a:ext>
            </a:extLst>
          </p:cNvPr>
          <p:cNvSpPr txBox="1"/>
          <p:nvPr/>
        </p:nvSpPr>
        <p:spPr>
          <a:xfrm>
            <a:off x="3196424" y="156555"/>
            <a:ext cx="557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sPLS</a:t>
            </a:r>
            <a:r>
              <a:rPr lang="en-US" sz="3200" b="1" dirty="0"/>
              <a:t> - Promoter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6D66B-0322-E448-9DF6-512C3B87BAF5}"/>
              </a:ext>
            </a:extLst>
          </p:cNvPr>
          <p:cNvSpPr txBox="1"/>
          <p:nvPr/>
        </p:nvSpPr>
        <p:spPr>
          <a:xfrm>
            <a:off x="101380" y="779854"/>
            <a:ext cx="12090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Pairwise correlations for signature genes from each dataset only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72C0C-C56D-1D46-83B0-2D87B2BC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026" y="1588622"/>
            <a:ext cx="4133129" cy="248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967BE4-13F3-F84D-9F14-1D9149604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590" y="1557041"/>
            <a:ext cx="4175302" cy="2511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B2036-89F8-7945-92EC-42B3D0F9A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025" y="4215186"/>
            <a:ext cx="4133130" cy="248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586EE-B52C-AD44-B0C7-F0107913C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590" y="4182888"/>
            <a:ext cx="4175302" cy="25116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3CC656-79E3-204E-B019-B21398BAADAD}"/>
              </a:ext>
            </a:extLst>
          </p:cNvPr>
          <p:cNvSpPr txBox="1"/>
          <p:nvPr/>
        </p:nvSpPr>
        <p:spPr>
          <a:xfrm>
            <a:off x="1763041" y="1168838"/>
            <a:ext cx="362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0B0F0"/>
                </a:solidFill>
              </a:rPr>
              <a:t>Transcriptome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C3AE60-72BE-6E4A-A55B-73ACBBEE0D55}"/>
              </a:ext>
            </a:extLst>
          </p:cNvPr>
          <p:cNvSpPr txBox="1"/>
          <p:nvPr/>
        </p:nvSpPr>
        <p:spPr>
          <a:xfrm>
            <a:off x="7743157" y="1249264"/>
            <a:ext cx="362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0B0F0"/>
                </a:solidFill>
              </a:rPr>
              <a:t>Promoter Methylome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89F28A-8304-8048-8CB7-51D1E5F43B10}"/>
              </a:ext>
            </a:extLst>
          </p:cNvPr>
          <p:cNvSpPr txBox="1"/>
          <p:nvPr/>
        </p:nvSpPr>
        <p:spPr>
          <a:xfrm>
            <a:off x="8171114" y="2165848"/>
            <a:ext cx="36268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b="1" dirty="0">
                <a:solidFill>
                  <a:schemeClr val="bg1"/>
                </a:solidFill>
              </a:rPr>
              <a:t>spls_out$prom$comp_1$BSseq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B978F-E323-474E-AD5F-8A79BA5B4F8A}"/>
              </a:ext>
            </a:extLst>
          </p:cNvPr>
          <p:cNvSpPr txBox="1"/>
          <p:nvPr/>
        </p:nvSpPr>
        <p:spPr>
          <a:xfrm>
            <a:off x="7996289" y="4823267"/>
            <a:ext cx="3626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b="1" dirty="0">
                <a:solidFill>
                  <a:schemeClr val="bg1"/>
                </a:solidFill>
              </a:rPr>
              <a:t>spls_out$prom$comp_2$Bsseq</a:t>
            </a:r>
          </a:p>
          <a:p>
            <a:pPr algn="ctr"/>
            <a:endParaRPr lang="en-AU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F4FD1-079E-D743-819B-B5B7FE3BFDBD}"/>
              </a:ext>
            </a:extLst>
          </p:cNvPr>
          <p:cNvSpPr txBox="1"/>
          <p:nvPr/>
        </p:nvSpPr>
        <p:spPr>
          <a:xfrm>
            <a:off x="2218439" y="2165848"/>
            <a:ext cx="36268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b="1" dirty="0">
                <a:solidFill>
                  <a:schemeClr val="bg1"/>
                </a:solidFill>
              </a:rPr>
              <a:t>spls_out$prom$comp_1$RNAseq</a:t>
            </a:r>
          </a:p>
        </p:txBody>
      </p:sp>
    </p:spTree>
    <p:extLst>
      <p:ext uri="{BB962C8B-B14F-4D97-AF65-F5344CB8AC3E}">
        <p14:creationId xmlns:p14="http://schemas.microsoft.com/office/powerpoint/2010/main" val="3629605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1BF9A-2B27-D54A-8435-6B4F133F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26" y="899995"/>
            <a:ext cx="3867449" cy="276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6AF49-FDFA-A241-BA8B-B1CE2AF0D0AE}"/>
              </a:ext>
            </a:extLst>
          </p:cNvPr>
          <p:cNvSpPr txBox="1"/>
          <p:nvPr/>
        </p:nvSpPr>
        <p:spPr>
          <a:xfrm>
            <a:off x="3196424" y="156555"/>
            <a:ext cx="557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sPLS</a:t>
            </a:r>
            <a:r>
              <a:rPr lang="en-US" sz="3200" b="1" dirty="0"/>
              <a:t> - </a:t>
            </a:r>
            <a:r>
              <a:rPr lang="en-US" sz="3200" b="1" dirty="0" err="1"/>
              <a:t>Genebody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EA03E-8B38-A54C-B26A-8EF7D4238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686" y="899995"/>
            <a:ext cx="4445001" cy="2763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840F61-9AB0-F543-866C-1D062F52DC3C}"/>
              </a:ext>
            </a:extLst>
          </p:cNvPr>
          <p:cNvSpPr txBox="1"/>
          <p:nvPr/>
        </p:nvSpPr>
        <p:spPr>
          <a:xfrm>
            <a:off x="0" y="827426"/>
            <a:ext cx="3560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Genes on main </a:t>
            </a:r>
            <a:r>
              <a:rPr lang="en-US" sz="1600" b="1" dirty="0" err="1"/>
              <a:t>spls</a:t>
            </a:r>
            <a:r>
              <a:rPr lang="en-US" sz="1600" b="1" dirty="0"/>
              <a:t> component are characterized by positive correlation b/w their methylome and transcriptome.</a:t>
            </a:r>
          </a:p>
        </p:txBody>
      </p:sp>
    </p:spTree>
    <p:extLst>
      <p:ext uri="{BB962C8B-B14F-4D97-AF65-F5344CB8AC3E}">
        <p14:creationId xmlns:p14="http://schemas.microsoft.com/office/powerpoint/2010/main" val="230260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68F002-2C9D-EF41-A244-E4A6781AEAD7}"/>
              </a:ext>
            </a:extLst>
          </p:cNvPr>
          <p:cNvSpPr txBox="1"/>
          <p:nvPr/>
        </p:nvSpPr>
        <p:spPr>
          <a:xfrm>
            <a:off x="0" y="994242"/>
            <a:ext cx="834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b="1" dirty="0">
                <a:solidFill>
                  <a:schemeClr val="accent5"/>
                </a:solidFill>
              </a:rPr>
              <a:t>Association b/w global methylation and transcriptome?</a:t>
            </a:r>
          </a:p>
        </p:txBody>
      </p:sp>
      <p:pic>
        <p:nvPicPr>
          <p:cNvPr id="2049" name="Picture 1" descr="scRNAseq PC 2 ">
            <a:extLst>
              <a:ext uri="{FF2B5EF4-FFF2-40B4-BE49-F238E27FC236}">
                <a16:creationId xmlns:a16="http://schemas.microsoft.com/office/drawing/2014/main" id="{22AC5D36-4F43-A54B-B517-BCA12754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38" y="1553165"/>
            <a:ext cx="8608671" cy="47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523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6AF49-FDFA-A241-BA8B-B1CE2AF0D0AE}"/>
              </a:ext>
            </a:extLst>
          </p:cNvPr>
          <p:cNvSpPr txBox="1"/>
          <p:nvPr/>
        </p:nvSpPr>
        <p:spPr>
          <a:xfrm>
            <a:off x="3196424" y="156555"/>
            <a:ext cx="557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sPLS</a:t>
            </a:r>
            <a:r>
              <a:rPr lang="en-US" sz="3200" b="1" dirty="0"/>
              <a:t> - </a:t>
            </a:r>
            <a:r>
              <a:rPr lang="en-US" sz="3200" b="1" dirty="0" err="1"/>
              <a:t>Genebody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409F6-C144-6446-84B3-7734DAAE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623" y="1810647"/>
            <a:ext cx="3799352" cy="2285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07B705-01E2-D74B-A682-33B052819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623" y="4266247"/>
            <a:ext cx="3799352" cy="2285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CA18C-03C5-664C-8EC1-0BFB484B8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044" y="4266246"/>
            <a:ext cx="3799352" cy="2285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2A904D-1E94-864C-9885-EB88324F3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044" y="1810645"/>
            <a:ext cx="3799352" cy="22854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04B32-F725-B44A-848C-C040CEC52EEB}"/>
              </a:ext>
            </a:extLst>
          </p:cNvPr>
          <p:cNvSpPr txBox="1"/>
          <p:nvPr/>
        </p:nvSpPr>
        <p:spPr>
          <a:xfrm>
            <a:off x="101380" y="779854"/>
            <a:ext cx="12090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Pairwise correlations for signature genes from each dataset only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92493-3476-6747-B0B6-58A25AEE98C9}"/>
              </a:ext>
            </a:extLst>
          </p:cNvPr>
          <p:cNvSpPr txBox="1"/>
          <p:nvPr/>
        </p:nvSpPr>
        <p:spPr>
          <a:xfrm>
            <a:off x="2469134" y="1433567"/>
            <a:ext cx="362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0B0F0"/>
                </a:solidFill>
              </a:rPr>
              <a:t>Transcriptome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790568-F005-F24A-A18E-6B10E9C784F2}"/>
              </a:ext>
            </a:extLst>
          </p:cNvPr>
          <p:cNvSpPr txBox="1"/>
          <p:nvPr/>
        </p:nvSpPr>
        <p:spPr>
          <a:xfrm>
            <a:off x="8093866" y="1433567"/>
            <a:ext cx="362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 err="1">
                <a:solidFill>
                  <a:srgbClr val="00B0F0"/>
                </a:solidFill>
              </a:rPr>
              <a:t>Genebody</a:t>
            </a:r>
            <a:r>
              <a:rPr lang="en-AU" sz="1400" b="1" dirty="0">
                <a:solidFill>
                  <a:srgbClr val="00B0F0"/>
                </a:solidFill>
              </a:rPr>
              <a:t> Methylome</a:t>
            </a:r>
          </a:p>
        </p:txBody>
      </p:sp>
    </p:spTree>
    <p:extLst>
      <p:ext uri="{BB962C8B-B14F-4D97-AF65-F5344CB8AC3E}">
        <p14:creationId xmlns:p14="http://schemas.microsoft.com/office/powerpoint/2010/main" val="348457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6AF49-FDFA-A241-BA8B-B1CE2AF0D0AE}"/>
              </a:ext>
            </a:extLst>
          </p:cNvPr>
          <p:cNvSpPr txBox="1"/>
          <p:nvPr/>
        </p:nvSpPr>
        <p:spPr>
          <a:xfrm>
            <a:off x="3196424" y="156555"/>
            <a:ext cx="557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Transcriptome Data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F002-2C9D-EF41-A244-E4A6781AEAD7}"/>
              </a:ext>
            </a:extLst>
          </p:cNvPr>
          <p:cNvSpPr txBox="1"/>
          <p:nvPr/>
        </p:nvSpPr>
        <p:spPr>
          <a:xfrm>
            <a:off x="1" y="994242"/>
            <a:ext cx="4073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b="1" dirty="0">
                <a:solidFill>
                  <a:schemeClr val="accent5"/>
                </a:solidFill>
              </a:rPr>
              <a:t>Question:</a:t>
            </a:r>
            <a:r>
              <a:rPr lang="en-US" b="1" dirty="0"/>
              <a:t> Is that heterogeneity in transcriptome data associated with the heterogeneity in the </a:t>
            </a:r>
            <a:r>
              <a:rPr lang="en-US" b="1" dirty="0" err="1"/>
              <a:t>BSseq</a:t>
            </a:r>
            <a:r>
              <a:rPr lang="en-US" b="1" dirty="0"/>
              <a:t>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58766-04E6-364F-AF2F-DFBB9ABE6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54" y="891166"/>
            <a:ext cx="6523822" cy="5810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BAF33-D95A-514B-B57F-EE1FB6A3A2E5}"/>
              </a:ext>
            </a:extLst>
          </p:cNvPr>
          <p:cNvSpPr txBox="1"/>
          <p:nvPr/>
        </p:nvSpPr>
        <p:spPr>
          <a:xfrm>
            <a:off x="6776815" y="994242"/>
            <a:ext cx="460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Hierarchical clustering of transcriptome cells and grouping the cells into 4 clusters as reference for </a:t>
            </a:r>
            <a:r>
              <a:rPr lang="en-US" dirty="0" err="1">
                <a:solidFill>
                  <a:schemeClr val="bg1"/>
                </a:solidFill>
              </a:rPr>
              <a:t>BSseq</a:t>
            </a:r>
            <a:r>
              <a:rPr lang="en-US" dirty="0">
                <a:solidFill>
                  <a:schemeClr val="bg1"/>
                </a:solidFill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8361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6AF49-FDFA-A241-BA8B-B1CE2AF0D0AE}"/>
              </a:ext>
            </a:extLst>
          </p:cNvPr>
          <p:cNvSpPr txBox="1"/>
          <p:nvPr/>
        </p:nvSpPr>
        <p:spPr>
          <a:xfrm>
            <a:off x="3196424" y="156555"/>
            <a:ext cx="557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Bsseq</a:t>
            </a:r>
            <a:r>
              <a:rPr lang="en-US" sz="3200" b="1" dirty="0"/>
              <a:t> Data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F002-2C9D-EF41-A244-E4A6781AEAD7}"/>
              </a:ext>
            </a:extLst>
          </p:cNvPr>
          <p:cNvSpPr txBox="1"/>
          <p:nvPr/>
        </p:nvSpPr>
        <p:spPr>
          <a:xfrm>
            <a:off x="0" y="782443"/>
            <a:ext cx="28680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The transcriptome clusters are not recapitulated in </a:t>
            </a:r>
            <a:r>
              <a:rPr lang="en-US" b="1" dirty="0" err="1"/>
              <a:t>BSseq</a:t>
            </a:r>
            <a:r>
              <a:rPr lang="en-US" b="1" dirty="0"/>
              <a:t> data.</a:t>
            </a:r>
            <a:br>
              <a:rPr lang="en-US" b="1" dirty="0"/>
            </a:br>
            <a:endParaRPr lang="en-US" b="1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The </a:t>
            </a:r>
            <a:r>
              <a:rPr lang="en-US" b="1" dirty="0" err="1"/>
              <a:t>colour</a:t>
            </a:r>
            <a:r>
              <a:rPr lang="en-US" b="1" dirty="0"/>
              <a:t> codes represent clusters in transcriptome data.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28D804-A325-E34F-AE07-5274F793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006" y="782443"/>
            <a:ext cx="3211978" cy="2860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FFF362-BB4C-A544-B45B-7A3992BE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30" y="3792681"/>
            <a:ext cx="3194905" cy="2860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7928DA-6C95-6C4C-B8D3-74E725E33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331" y="782443"/>
            <a:ext cx="3186755" cy="2860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9CF14D-75DA-8145-A47C-CA233FE13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006" y="3792681"/>
            <a:ext cx="3207116" cy="286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4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1B0F51-52D6-D948-8DAC-549B84674E5C}"/>
              </a:ext>
            </a:extLst>
          </p:cNvPr>
          <p:cNvSpPr txBox="1"/>
          <p:nvPr/>
        </p:nvSpPr>
        <p:spPr>
          <a:xfrm>
            <a:off x="686474" y="1675052"/>
            <a:ext cx="476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transcriptome using 1000 methylome HVGs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A82D5-52E0-DE47-B971-84125CB063E5}"/>
              </a:ext>
            </a:extLst>
          </p:cNvPr>
          <p:cNvSpPr txBox="1"/>
          <p:nvPr/>
        </p:nvSpPr>
        <p:spPr>
          <a:xfrm>
            <a:off x="6507658" y="1548373"/>
            <a:ext cx="5026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</a:t>
            </a:r>
            <a:r>
              <a:rPr lang="en-US" sz="1400" b="1" dirty="0" err="1"/>
              <a:t>genebody</a:t>
            </a:r>
            <a:r>
              <a:rPr lang="en-US" sz="1400" b="1" dirty="0"/>
              <a:t> methylome using </a:t>
            </a:r>
            <a:r>
              <a:rPr lang="en-US" sz="1400" b="1" dirty="0" err="1"/>
              <a:t>genebody</a:t>
            </a:r>
            <a:r>
              <a:rPr lang="en-US" sz="1400" b="1" dirty="0"/>
              <a:t> methylome HVGs </a:t>
            </a:r>
            <a:r>
              <a:rPr lang="en-US" sz="1400" b="1" dirty="0" err="1"/>
              <a:t>coloured</a:t>
            </a:r>
            <a:r>
              <a:rPr lang="en-US" sz="1400" b="1" dirty="0"/>
              <a:t> by transcriptome clusters when considering </a:t>
            </a:r>
            <a:r>
              <a:rPr lang="en-US" sz="1400" b="1" dirty="0" err="1"/>
              <a:t>genebody</a:t>
            </a:r>
            <a:r>
              <a:rPr lang="en-US" sz="1400" b="1" dirty="0"/>
              <a:t> methylome HVGs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2317E-ADFF-C446-97AF-006FBC6D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662" y="2287037"/>
            <a:ext cx="4632532" cy="4414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A63EE-90B4-5E4A-82F6-EF3C32D7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1" y="2287037"/>
            <a:ext cx="4633563" cy="4414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6A6010-6C34-2741-A301-A8EE2CF2CAE6}"/>
              </a:ext>
            </a:extLst>
          </p:cNvPr>
          <p:cNvSpPr txBox="1"/>
          <p:nvPr/>
        </p:nvSpPr>
        <p:spPr>
          <a:xfrm>
            <a:off x="94003" y="757324"/>
            <a:ext cx="917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b="1" dirty="0" err="1"/>
              <a:t>Genebody</a:t>
            </a:r>
            <a:endParaRPr lang="en-US" b="1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Transcriptome clusters using methylome HVGs as reference</a:t>
            </a:r>
          </a:p>
        </p:txBody>
      </p:sp>
    </p:spTree>
    <p:extLst>
      <p:ext uri="{BB962C8B-B14F-4D97-AF65-F5344CB8AC3E}">
        <p14:creationId xmlns:p14="http://schemas.microsoft.com/office/powerpoint/2010/main" val="89632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1B0F51-52D6-D948-8DAC-549B84674E5C}"/>
              </a:ext>
            </a:extLst>
          </p:cNvPr>
          <p:cNvSpPr txBox="1"/>
          <p:nvPr/>
        </p:nvSpPr>
        <p:spPr>
          <a:xfrm>
            <a:off x="6921500" y="1568725"/>
            <a:ext cx="4762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transcriptome using HVGs and </a:t>
            </a:r>
            <a:r>
              <a:rPr lang="en-US" sz="1400" b="1" dirty="0" err="1"/>
              <a:t>colour</a:t>
            </a:r>
            <a:r>
              <a:rPr lang="en-US" sz="1400" b="1" dirty="0"/>
              <a:t> coding using </a:t>
            </a:r>
            <a:r>
              <a:rPr lang="en-US" sz="1400" b="1" dirty="0" err="1"/>
              <a:t>genebody</a:t>
            </a:r>
            <a:r>
              <a:rPr lang="en-US" sz="1400" b="1" dirty="0"/>
              <a:t> methylome clusters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A82D5-52E0-DE47-B971-84125CB063E5}"/>
              </a:ext>
            </a:extLst>
          </p:cNvPr>
          <p:cNvSpPr txBox="1"/>
          <p:nvPr/>
        </p:nvSpPr>
        <p:spPr>
          <a:xfrm>
            <a:off x="773412" y="1603104"/>
            <a:ext cx="502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</a:t>
            </a:r>
            <a:r>
              <a:rPr lang="en-US" sz="1400" b="1" dirty="0" err="1"/>
              <a:t>genebody</a:t>
            </a:r>
            <a:r>
              <a:rPr lang="en-US" sz="1400" b="1" dirty="0"/>
              <a:t> methylome using transcriptome HVGs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EE7EA-806C-D445-B2AA-A7A85F870AC6}"/>
              </a:ext>
            </a:extLst>
          </p:cNvPr>
          <p:cNvSpPr txBox="1"/>
          <p:nvPr/>
        </p:nvSpPr>
        <p:spPr>
          <a:xfrm>
            <a:off x="-1" y="741330"/>
            <a:ext cx="917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b="1" dirty="0" err="1"/>
              <a:t>Genebody</a:t>
            </a:r>
            <a:endParaRPr lang="en-US" b="1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Methylome clusters using transcriptome HVGs as reference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3A995F-033D-7E4B-B629-59F085EF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436" y="2307389"/>
            <a:ext cx="4633564" cy="4465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EBA44-FA02-4D4C-B841-3AF4292AF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15" y="2307390"/>
            <a:ext cx="4664217" cy="44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2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1B0F51-52D6-D948-8DAC-549B84674E5C}"/>
              </a:ext>
            </a:extLst>
          </p:cNvPr>
          <p:cNvSpPr txBox="1"/>
          <p:nvPr/>
        </p:nvSpPr>
        <p:spPr>
          <a:xfrm>
            <a:off x="686474" y="1675052"/>
            <a:ext cx="476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transcriptome using 1000 methylome HVGs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A82D5-52E0-DE47-B971-84125CB063E5}"/>
              </a:ext>
            </a:extLst>
          </p:cNvPr>
          <p:cNvSpPr txBox="1"/>
          <p:nvPr/>
        </p:nvSpPr>
        <p:spPr>
          <a:xfrm>
            <a:off x="6507658" y="1548373"/>
            <a:ext cx="5026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promoter methylome using promoter methylome HVGs </a:t>
            </a:r>
            <a:r>
              <a:rPr lang="en-US" sz="1400" b="1" dirty="0" err="1"/>
              <a:t>coloured</a:t>
            </a:r>
            <a:r>
              <a:rPr lang="en-US" sz="1400" b="1" dirty="0"/>
              <a:t> by transcriptome clusters when considering promoter methylome HVGs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A6010-6C34-2741-A301-A8EE2CF2CAE6}"/>
              </a:ext>
            </a:extLst>
          </p:cNvPr>
          <p:cNvSpPr txBox="1"/>
          <p:nvPr/>
        </p:nvSpPr>
        <p:spPr>
          <a:xfrm>
            <a:off x="94003" y="757324"/>
            <a:ext cx="917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Promoter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Transcriptome clusters using methylome HVGs as reference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FFCE4-033D-1C4B-B22D-521B0BDFB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34" y="2297472"/>
            <a:ext cx="4633564" cy="4403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0326E-EA08-DB4F-A5E7-B7F16512D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35" y="2307908"/>
            <a:ext cx="4633564" cy="43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1B0F51-52D6-D948-8DAC-549B84674E5C}"/>
              </a:ext>
            </a:extLst>
          </p:cNvPr>
          <p:cNvSpPr txBox="1"/>
          <p:nvPr/>
        </p:nvSpPr>
        <p:spPr>
          <a:xfrm>
            <a:off x="6921500" y="1518558"/>
            <a:ext cx="4762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transcriptome using HVGs and </a:t>
            </a:r>
            <a:r>
              <a:rPr lang="en-US" sz="1400" b="1" dirty="0" err="1"/>
              <a:t>colour</a:t>
            </a:r>
            <a:r>
              <a:rPr lang="en-US" sz="1400" b="1" dirty="0"/>
              <a:t> coding using </a:t>
            </a:r>
            <a:r>
              <a:rPr lang="en-US" sz="1400" b="1" dirty="0" err="1"/>
              <a:t>genebody</a:t>
            </a:r>
            <a:r>
              <a:rPr lang="en-US" sz="1400" b="1" dirty="0"/>
              <a:t> methylome clusters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A82D5-52E0-DE47-B971-84125CB063E5}"/>
              </a:ext>
            </a:extLst>
          </p:cNvPr>
          <p:cNvSpPr txBox="1"/>
          <p:nvPr/>
        </p:nvSpPr>
        <p:spPr>
          <a:xfrm>
            <a:off x="773412" y="1603104"/>
            <a:ext cx="502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promoter methylome using transcriptome HVGs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EE7EA-806C-D445-B2AA-A7A85F870AC6}"/>
              </a:ext>
            </a:extLst>
          </p:cNvPr>
          <p:cNvSpPr txBox="1"/>
          <p:nvPr/>
        </p:nvSpPr>
        <p:spPr>
          <a:xfrm>
            <a:off x="-1" y="741330"/>
            <a:ext cx="917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Promoter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Methylome clusters using transcriptome HVGs as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1D797-ED55-684C-9B96-F3B38B11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4" y="2257222"/>
            <a:ext cx="4762500" cy="4515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6F7969-18E2-8E4A-8AF0-086F8280A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225945"/>
            <a:ext cx="4762500" cy="45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68F002-2C9D-EF41-A244-E4A6781AEAD7}"/>
              </a:ext>
            </a:extLst>
          </p:cNvPr>
          <p:cNvSpPr txBox="1"/>
          <p:nvPr/>
        </p:nvSpPr>
        <p:spPr>
          <a:xfrm>
            <a:off x="-1" y="741330"/>
            <a:ext cx="91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Reduce clusters to 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B0F51-52D6-D948-8DAC-549B84674E5C}"/>
              </a:ext>
            </a:extLst>
          </p:cNvPr>
          <p:cNvSpPr txBox="1"/>
          <p:nvPr/>
        </p:nvSpPr>
        <p:spPr>
          <a:xfrm>
            <a:off x="6295404" y="1781795"/>
            <a:ext cx="4762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transcriptome using transcriptome HVGs </a:t>
            </a:r>
            <a:r>
              <a:rPr lang="en-US" sz="1400" b="1" dirty="0" err="1"/>
              <a:t>coloured</a:t>
            </a:r>
            <a:r>
              <a:rPr lang="en-US" sz="1400" b="1" dirty="0"/>
              <a:t> by methylome clusters when considering transcriptome HVGs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52AF7-6AA3-7540-A48B-64958C96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34" y="2630408"/>
            <a:ext cx="5124914" cy="3976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99A7F8-F33A-8D4B-8147-AEE24CFCF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86" y="2619774"/>
            <a:ext cx="5124914" cy="3987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A82D5-52E0-DE47-B971-84125CB063E5}"/>
              </a:ext>
            </a:extLst>
          </p:cNvPr>
          <p:cNvSpPr txBox="1"/>
          <p:nvPr/>
        </p:nvSpPr>
        <p:spPr>
          <a:xfrm>
            <a:off x="870282" y="1781795"/>
            <a:ext cx="5026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Hierarchical clustering of </a:t>
            </a:r>
            <a:r>
              <a:rPr lang="en-US" sz="1400" b="1" dirty="0" err="1"/>
              <a:t>genebody</a:t>
            </a:r>
            <a:r>
              <a:rPr lang="en-US" sz="1400" b="1" dirty="0"/>
              <a:t> methylome using </a:t>
            </a:r>
            <a:r>
              <a:rPr lang="en-US" sz="1400" b="1" dirty="0" err="1"/>
              <a:t>genebody</a:t>
            </a:r>
            <a:r>
              <a:rPr lang="en-US" sz="1400" b="1" dirty="0"/>
              <a:t> methylome HVGs </a:t>
            </a:r>
            <a:r>
              <a:rPr lang="en-US" sz="1400" b="1" dirty="0" err="1"/>
              <a:t>coloured</a:t>
            </a:r>
            <a:r>
              <a:rPr lang="en-US" sz="1400" b="1" dirty="0"/>
              <a:t> by transcriptome clusters when considering </a:t>
            </a:r>
            <a:r>
              <a:rPr lang="en-US" sz="1400" b="1" dirty="0" err="1"/>
              <a:t>genebody</a:t>
            </a:r>
            <a:r>
              <a:rPr lang="en-US" sz="1400" b="1" dirty="0"/>
              <a:t> methylome HVGs</a:t>
            </a:r>
          </a:p>
        </p:txBody>
      </p:sp>
    </p:spTree>
    <p:extLst>
      <p:ext uri="{BB962C8B-B14F-4D97-AF65-F5344CB8AC3E}">
        <p14:creationId xmlns:p14="http://schemas.microsoft.com/office/powerpoint/2010/main" val="2216696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10857</TotalTime>
  <Words>840</Words>
  <Application>Microsoft Macintosh PowerPoint</Application>
  <PresentationFormat>Widescreen</PresentationFormat>
  <Paragraphs>129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Britannic Bold</vt:lpstr>
      <vt:lpstr>Calibri</vt:lpstr>
      <vt:lpstr>Century Gothic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Abolfazl JalalAbadi</cp:lastModifiedBy>
  <cp:revision>241</cp:revision>
  <dcterms:created xsi:type="dcterms:W3CDTF">2019-03-18T22:37:02Z</dcterms:created>
  <dcterms:modified xsi:type="dcterms:W3CDTF">2019-05-12T04:09:47Z</dcterms:modified>
</cp:coreProperties>
</file>